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84" r:id="rId2"/>
    <p:sldId id="481" r:id="rId3"/>
    <p:sldId id="487" r:id="rId4"/>
    <p:sldId id="488" r:id="rId5"/>
    <p:sldId id="489" r:id="rId6"/>
    <p:sldId id="475" r:id="rId7"/>
    <p:sldId id="482" r:id="rId8"/>
    <p:sldId id="490" r:id="rId9"/>
    <p:sldId id="491" r:id="rId10"/>
    <p:sldId id="492" r:id="rId11"/>
    <p:sldId id="493" r:id="rId12"/>
    <p:sldId id="494" r:id="rId13"/>
    <p:sldId id="486" r:id="rId14"/>
  </p:sldIdLst>
  <p:sldSz cx="9144000" cy="6858000" type="screen4x3"/>
  <p:notesSz cx="6683375" cy="9813925"/>
  <p:custShowLst>
    <p:custShow name="Maison de la Paix" id="0">
      <p:sldLst/>
    </p:custShow>
    <p:custShow name="UN system" id="1">
      <p:sldLst/>
    </p:custShow>
    <p:custShow name="USAID" id="2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Steven" initials="DS" lastIdx="68" clrIdx="0"/>
  <p:cmAuthor id="1" name="Lewis" initials="LB" lastIdx="2" clrIdx="1"/>
  <p:cmAuthor id="2" name="Lewis Broadway" initials="LB" lastIdx="3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15A"/>
    <a:srgbClr val="0B699C"/>
    <a:srgbClr val="5BADFF"/>
    <a:srgbClr val="E0E7ED"/>
    <a:srgbClr val="1B4869"/>
    <a:srgbClr val="627A8C"/>
    <a:srgbClr val="1E4164"/>
    <a:srgbClr val="E32740"/>
    <a:srgbClr val="DB1B68"/>
    <a:srgbClr val="E32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86878" autoAdjust="0"/>
  </p:normalViewPr>
  <p:slideViewPr>
    <p:cSldViewPr>
      <p:cViewPr varScale="1">
        <p:scale>
          <a:sx n="99" d="100"/>
          <a:sy n="99" d="100"/>
        </p:scale>
        <p:origin x="1984" y="176"/>
      </p:cViewPr>
      <p:guideLst>
        <p:guide orient="horz" pos="1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-55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6129" cy="49240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85700" y="0"/>
            <a:ext cx="2896129" cy="49240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95055F0D-E5E5-462D-AE4E-A041F1AE1826}" type="datetimeFigureOut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21527"/>
            <a:ext cx="2896129" cy="49240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85700" y="9321527"/>
            <a:ext cx="2896129" cy="49240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224030FC-348F-4151-B193-2FBEA1F3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0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6129" cy="490697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85700" y="0"/>
            <a:ext cx="2896129" cy="490697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3E03770B-01AF-4B38-BB40-93D7D39534AB}" type="datetimeFigureOut">
              <a:rPr lang="en-GB" smtClean="0"/>
              <a:pPr/>
              <a:t>28/02/2018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0" y="736600"/>
            <a:ext cx="4905375" cy="3679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8338" y="4661614"/>
            <a:ext cx="5346700" cy="4416266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21526"/>
            <a:ext cx="2896129" cy="490697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85700" y="9321526"/>
            <a:ext cx="2896129" cy="490697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8E8931DA-E437-4792-82C6-5806B406FD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01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0" y="736600"/>
            <a:ext cx="4905375" cy="3679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931DA-E437-4792-82C6-5806B406FD1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520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931DA-E437-4792-82C6-5806B406FD1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576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931DA-E437-4792-82C6-5806B406FD1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118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931DA-E437-4792-82C6-5806B406FD1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56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931DA-E437-4792-82C6-5806B406FD1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632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931DA-E437-4792-82C6-5806B406FD1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723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931DA-E437-4792-82C6-5806B406FD1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298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931DA-E437-4792-82C6-5806B406FD1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414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1A2D-49D4-48CE-99A3-402DD02114E2}" type="datetimeFigureOut">
              <a:rPr lang="en-GB" smtClean="0"/>
              <a:pPr/>
              <a:t>28/02/2018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7EC-BA5B-4FB1-8D14-96DD33D819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09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1A2D-49D4-48CE-99A3-402DD02114E2}" type="datetimeFigureOut">
              <a:rPr lang="en-GB" smtClean="0"/>
              <a:pPr/>
              <a:t>28/02/2018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7EC-BA5B-4FB1-8D14-96DD33D819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57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1A2D-49D4-48CE-99A3-402DD02114E2}" type="datetimeFigureOut">
              <a:rPr lang="en-GB" smtClean="0"/>
              <a:pPr/>
              <a:t>28/02/2018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7EC-BA5B-4FB1-8D14-96DD33D819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0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1A2D-49D4-48CE-99A3-402DD02114E2}" type="datetimeFigureOut">
              <a:rPr lang="en-GB" smtClean="0"/>
              <a:pPr/>
              <a:t>28/02/2018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7EC-BA5B-4FB1-8D14-96DD33D819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05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1A2D-49D4-48CE-99A3-402DD02114E2}" type="datetimeFigureOut">
              <a:rPr lang="en-GB" smtClean="0"/>
              <a:pPr/>
              <a:t>28/02/2018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7EC-BA5B-4FB1-8D14-96DD33D819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99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1A2D-49D4-48CE-99A3-402DD02114E2}" type="datetimeFigureOut">
              <a:rPr lang="en-GB" smtClean="0"/>
              <a:pPr/>
              <a:t>28/02/2018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7EC-BA5B-4FB1-8D14-96DD33D819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55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1A2D-49D4-48CE-99A3-402DD02114E2}" type="datetimeFigureOut">
              <a:rPr lang="en-GB" smtClean="0"/>
              <a:pPr/>
              <a:t>28/02/2018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7EC-BA5B-4FB1-8D14-96DD33D819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04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1A2D-49D4-48CE-99A3-402DD02114E2}" type="datetimeFigureOut">
              <a:rPr lang="en-GB" smtClean="0"/>
              <a:pPr/>
              <a:t>28/02/2018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7EC-BA5B-4FB1-8D14-96DD33D819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82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1A2D-49D4-48CE-99A3-402DD02114E2}" type="datetimeFigureOut">
              <a:rPr lang="en-GB" smtClean="0"/>
              <a:pPr/>
              <a:t>28/02/2018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7EC-BA5B-4FB1-8D14-96DD33D819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90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1A2D-49D4-48CE-99A3-402DD02114E2}" type="datetimeFigureOut">
              <a:rPr lang="en-GB" smtClean="0"/>
              <a:pPr/>
              <a:t>28/02/2018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7EC-BA5B-4FB1-8D14-96DD33D819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53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1A2D-49D4-48CE-99A3-402DD02114E2}" type="datetimeFigureOut">
              <a:rPr lang="en-GB" smtClean="0"/>
              <a:pPr/>
              <a:t>28/02/2018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7EC-BA5B-4FB1-8D14-96DD33D819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44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11A2D-49D4-48CE-99A3-402DD02114E2}" type="datetimeFigureOut">
              <a:rPr lang="en-GB" smtClean="0"/>
              <a:pPr/>
              <a:t>28/02/2018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E67EC-BA5B-4FB1-8D14-96DD33D819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01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2709112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3200" b="1" spc="-100" dirty="0">
              <a:solidFill>
                <a:srgbClr val="0B699C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5936" y="5871319"/>
            <a:ext cx="4874585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2000" spc="30" dirty="0">
                <a:solidFill>
                  <a:srgbClr val="0B699C"/>
                </a:solidFill>
                <a:latin typeface="Arial Narrow" panose="020B0606020202030204" pitchFamily="34" charset="0"/>
              </a:rPr>
              <a:t>Objectives and outline</a:t>
            </a:r>
          </a:p>
          <a:p>
            <a:pPr lvl="0" algn="r"/>
            <a:r>
              <a:rPr lang="en-GB" sz="1400" dirty="0">
                <a:solidFill>
                  <a:prstClr val="white">
                    <a:lumMod val="65000"/>
                  </a:prstClr>
                </a:solidFill>
                <a:latin typeface="Arial Narrow" panose="020B0606020202030204" pitchFamily="34" charset="0"/>
              </a:rPr>
              <a:t>Version: 22 February 2018</a:t>
            </a:r>
          </a:p>
        </p:txBody>
      </p:sp>
      <p:pic>
        <p:nvPicPr>
          <p:cNvPr id="6" name="Picture 5" descr="A picture containing object&#10;&#10;Description generated with high confidence">
            <a:extLst>
              <a:ext uri="{FF2B5EF4-FFF2-40B4-BE49-F238E27FC236}">
                <a16:creationId xmlns:a16="http://schemas.microsoft.com/office/drawing/2014/main" xmlns="" id="{79F3B88C-74F0-41B0-B393-8F71535CF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020" y="2474227"/>
            <a:ext cx="5479960" cy="1386821"/>
          </a:xfrm>
          <a:prstGeom prst="rect">
            <a:avLst/>
          </a:prstGeom>
        </p:spPr>
      </p:pic>
      <p:pic>
        <p:nvPicPr>
          <p:cNvPr id="14" name="Picture 13" descr="A close up of a sign&#10;&#10;Description generated with very high confidence">
            <a:extLst>
              <a:ext uri="{FF2B5EF4-FFF2-40B4-BE49-F238E27FC236}">
                <a16:creationId xmlns:a16="http://schemas.microsoft.com/office/drawing/2014/main" xmlns="" id="{9466CEAF-9CE6-4BCF-85CE-C9291D7713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79" y="5983440"/>
            <a:ext cx="2714345" cy="61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91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BA449AA-9601-421B-9DEF-52650B37B918}"/>
              </a:ext>
            </a:extLst>
          </p:cNvPr>
          <p:cNvSpPr/>
          <p:nvPr/>
        </p:nvSpPr>
        <p:spPr>
          <a:xfrm>
            <a:off x="5364488" y="4758718"/>
            <a:ext cx="3600000" cy="1982650"/>
          </a:xfrm>
          <a:prstGeom prst="rect">
            <a:avLst/>
          </a:prstGeom>
          <a:noFill/>
          <a:ln>
            <a:solidFill>
              <a:srgbClr val="1E4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  <a:buClr>
                <a:srgbClr val="1E415A"/>
              </a:buClr>
            </a:pPr>
            <a:r>
              <a:rPr lang="en-US" spc="-3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commitments should national and local actors make to closing the justice gap?</a:t>
            </a:r>
            <a:endParaRPr lang="en-GB" spc="-3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Clr>
                <a:srgbClr val="1E415A"/>
              </a:buClr>
            </a:pPr>
            <a:r>
              <a:rPr lang="en-US" spc="-3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international and regional cooperation support access to justice at national levels?</a:t>
            </a:r>
            <a:endParaRPr lang="en-GB" spc="-3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B5D6BBD-DE63-49D5-8D80-C29C0841F9E2}"/>
              </a:ext>
            </a:extLst>
          </p:cNvPr>
          <p:cNvSpPr/>
          <p:nvPr/>
        </p:nvSpPr>
        <p:spPr>
          <a:xfrm>
            <a:off x="6846959" y="4336448"/>
            <a:ext cx="204153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i="1" dirty="0">
                <a:solidFill>
                  <a:srgbClr val="0B699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Call to action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63697DB-FD97-498C-A1A0-41C3501CF80F}"/>
              </a:ext>
            </a:extLst>
          </p:cNvPr>
          <p:cNvSpPr/>
          <p:nvPr/>
        </p:nvSpPr>
        <p:spPr>
          <a:xfrm>
            <a:off x="395536" y="332656"/>
            <a:ext cx="8568952" cy="5144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300"/>
              </a:spcAft>
            </a:pPr>
            <a:r>
              <a:rPr lang="en-US" sz="2400" b="1" dirty="0">
                <a:solidFill>
                  <a:srgbClr val="1E41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National Commitments and Action</a:t>
            </a:r>
            <a:endParaRPr lang="en-GB" sz="2400" b="1" dirty="0">
              <a:solidFill>
                <a:srgbClr val="1F3763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Bringing together partners who will support countries to make pledges for HLPF 2019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300"/>
              </a:spcAft>
            </a:pPr>
            <a:r>
              <a:rPr lang="en-US" sz="2400" b="1" dirty="0">
                <a:solidFill>
                  <a:srgbClr val="1E41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Inclusion and Grassroots Participation</a:t>
            </a:r>
            <a:endParaRPr lang="en-GB" sz="2400" b="1" dirty="0">
              <a:solidFill>
                <a:srgbClr val="1F3763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Potential to build on the Elders/</a:t>
            </a:r>
            <a:r>
              <a:rPr lang="en-GB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Namati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 ‘creative conversation’</a:t>
            </a: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Major consultation with grassroots actors and professional networks?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300"/>
              </a:spcAft>
            </a:pPr>
            <a:r>
              <a:rPr lang="en-US" sz="2400" b="1" dirty="0">
                <a:solidFill>
                  <a:srgbClr val="1E41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Narrative, campaigning and launch</a:t>
            </a:r>
            <a:endParaRPr lang="en-GB" sz="2400" b="1" dirty="0">
              <a:solidFill>
                <a:srgbClr val="1F3763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Narrative and key messages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Launching planning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GB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justiceforall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 movement</a:t>
            </a:r>
          </a:p>
        </p:txBody>
      </p:sp>
    </p:spTree>
    <p:extLst>
      <p:ext uri="{BB962C8B-B14F-4D97-AF65-F5344CB8AC3E}">
        <p14:creationId xmlns:p14="http://schemas.microsoft.com/office/powerpoint/2010/main" val="18561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F5B5F386-5B45-4AE8-BE9A-A0E3263FE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rgbClr val="1E41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 Force members</a:t>
            </a:r>
            <a:endParaRPr lang="en-GB" dirty="0">
              <a:solidFill>
                <a:srgbClr val="1E415A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F05CC2-373A-41F2-AD5F-1D708812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 Task Force meetings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 at other major justice meetings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 justice partners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Task Force on social media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Contribute to working groups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working papers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catch-up call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 for key content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group</a:t>
            </a:r>
          </a:p>
        </p:txBody>
      </p:sp>
    </p:spTree>
    <p:extLst>
      <p:ext uri="{BB962C8B-B14F-4D97-AF65-F5344CB8AC3E}">
        <p14:creationId xmlns:p14="http://schemas.microsoft.com/office/powerpoint/2010/main" val="410803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F5B5F386-5B45-4AE8-BE9A-A0E3263FE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rgbClr val="1E41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big picture</a:t>
            </a:r>
            <a:endParaRPr lang="en-GB" dirty="0">
              <a:solidFill>
                <a:srgbClr val="1E415A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F05CC2-373A-41F2-AD5F-1D708812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clear about the </a:t>
            </a:r>
            <a:r>
              <a:rPr lang="en-GB" b="1" dirty="0">
                <a:solidFill>
                  <a:srgbClr val="1E41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 want to achieve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</a:t>
            </a:r>
            <a:r>
              <a:rPr lang="en-GB" b="1" dirty="0">
                <a:solidFill>
                  <a:srgbClr val="1E41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shared awareness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how we can drive that change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dirty="0"/>
              <a:t>A political strategy to build a </a:t>
            </a:r>
            <a:r>
              <a:rPr lang="en-GB" b="1" dirty="0">
                <a:solidFill>
                  <a:srgbClr val="1E41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constituency for change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dirty="0"/>
              <a:t>Pressure from the </a:t>
            </a:r>
            <a:r>
              <a:rPr lang="en-GB" b="1" dirty="0">
                <a:solidFill>
                  <a:srgbClr val="1E41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</a:t>
            </a:r>
            <a:r>
              <a:rPr lang="en-GB" dirty="0"/>
              <a:t> and the </a:t>
            </a:r>
            <a:r>
              <a:rPr lang="en-GB" b="1" dirty="0">
                <a:solidFill>
                  <a:srgbClr val="1E41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bottom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1E41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Moments </a:t>
            </a:r>
            <a:r>
              <a:rPr lang="en-GB" dirty="0"/>
              <a:t>where we will </a:t>
            </a:r>
            <a:r>
              <a:rPr lang="en-GB"/>
              <a:t>secure ambitious </a:t>
            </a:r>
            <a:r>
              <a:rPr lang="en-GB" dirty="0"/>
              <a:t>commitments</a:t>
            </a:r>
            <a:endParaRPr lang="en-GB" b="1" dirty="0">
              <a:solidFill>
                <a:srgbClr val="1E415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endParaRPr lang="en-GB" dirty="0"/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None/>
            </a:pP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6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877272"/>
            <a:ext cx="2254249" cy="679176"/>
          </a:xfrm>
          <a:prstGeom prst="rect">
            <a:avLst/>
          </a:prstGeom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5076056" y="5705025"/>
            <a:ext cx="3887418" cy="10236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2500" dirty="0">
                <a:solidFill>
                  <a:schemeClr val="tx1"/>
                </a:solidFill>
              </a:rPr>
              <a:t>	david.steven@nyu.edu	@</a:t>
            </a:r>
            <a:r>
              <a:rPr lang="en-US" sz="2500" dirty="0" err="1">
                <a:solidFill>
                  <a:schemeClr val="tx1"/>
                </a:solidFill>
              </a:rPr>
              <a:t>davidsteven</a:t>
            </a:r>
            <a:endParaRPr lang="en-US" sz="2500" dirty="0">
              <a:solidFill>
                <a:schemeClr val="tx1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8104" y="5848603"/>
            <a:ext cx="324000" cy="2446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216859"/>
            <a:ext cx="324000" cy="259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4F25447-624C-47C5-9856-4B1F37225F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808" y="3429000"/>
            <a:ext cx="1796243" cy="30355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3CD77F6-1453-41F8-A9B1-0B3B16CC2E9E}"/>
              </a:ext>
            </a:extLst>
          </p:cNvPr>
          <p:cNvSpPr/>
          <p:nvPr/>
        </p:nvSpPr>
        <p:spPr>
          <a:xfrm>
            <a:off x="3442960" y="2480049"/>
            <a:ext cx="2399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3200" b="1" dirty="0">
                <a:solidFill>
                  <a:srgbClr val="1E4164"/>
                </a:solidFill>
              </a:rPr>
              <a:t>David Steven</a:t>
            </a:r>
          </a:p>
        </p:txBody>
      </p:sp>
    </p:spTree>
    <p:extLst>
      <p:ext uri="{BB962C8B-B14F-4D97-AF65-F5344CB8AC3E}">
        <p14:creationId xmlns:p14="http://schemas.microsoft.com/office/powerpoint/2010/main" val="258968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D2BA2D8-4B33-4C19-AA65-BCA3A3248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1E415A"/>
                </a:solidFill>
              </a:rPr>
              <a:t>The Task Force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4DA39F-785D-4E97-80A6-3CC273F87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004" y="1417638"/>
            <a:ext cx="5545236" cy="140528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200" b="1" dirty="0" smtClean="0">
                <a:solidFill>
                  <a:srgbClr val="1E415A"/>
                </a:solidFill>
              </a:rPr>
              <a:t>February</a:t>
            </a:r>
            <a:r>
              <a:rPr lang="en-GB" sz="2200" b="1" dirty="0" smtClean="0">
                <a:solidFill>
                  <a:srgbClr val="1E415A"/>
                </a:solidFill>
              </a:rPr>
              <a:t> </a:t>
            </a:r>
            <a:r>
              <a:rPr lang="en-GB" sz="2200" b="1" dirty="0">
                <a:solidFill>
                  <a:srgbClr val="1E415A"/>
                </a:solidFill>
              </a:rPr>
              <a:t>2018: First meeting </a:t>
            </a:r>
            <a:r>
              <a:rPr lang="en-GB" sz="1800" dirty="0">
                <a:solidFill>
                  <a:srgbClr val="1E415A"/>
                </a:solidFill>
              </a:rPr>
              <a:t>(Buenos Aires)</a:t>
            </a:r>
          </a:p>
          <a:p>
            <a:pPr marL="0" indent="0">
              <a:spcBef>
                <a:spcPts val="0"/>
              </a:spcBef>
              <a:buClr>
                <a:srgbClr val="1E415A"/>
              </a:buClr>
              <a:buNone/>
            </a:pPr>
            <a:r>
              <a:rPr lang="en-GB" sz="2200" dirty="0"/>
              <a:t>Major themes and priorities</a:t>
            </a:r>
          </a:p>
          <a:p>
            <a:pPr marL="0" indent="0">
              <a:spcBef>
                <a:spcPts val="0"/>
              </a:spcBef>
              <a:buClr>
                <a:srgbClr val="1E415A"/>
              </a:buClr>
              <a:buNone/>
            </a:pPr>
            <a:r>
              <a:rPr lang="en-GB" sz="2200" dirty="0"/>
              <a:t>Guidance on research and workplan</a:t>
            </a:r>
          </a:p>
          <a:p>
            <a:pPr marL="0" indent="0" algn="r">
              <a:buNone/>
            </a:pPr>
            <a:r>
              <a:rPr lang="en-GB" sz="1600" i="1" dirty="0">
                <a:solidFill>
                  <a:srgbClr val="0B699C"/>
                </a:solidFill>
              </a:rPr>
              <a:t>Walk to Justice; </a:t>
            </a:r>
            <a:r>
              <a:rPr lang="en-GB" sz="1600" i="1" dirty="0" err="1">
                <a:solidFill>
                  <a:srgbClr val="0B699C"/>
                </a:solidFill>
              </a:rPr>
              <a:t>Namati</a:t>
            </a:r>
            <a:r>
              <a:rPr lang="en-GB" sz="1600" i="1" dirty="0">
                <a:solidFill>
                  <a:srgbClr val="0B699C"/>
                </a:solidFill>
              </a:rPr>
              <a:t> Justice Prize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EA54114D-E9ED-448E-9099-6BCE8A69F109}"/>
              </a:ext>
            </a:extLst>
          </p:cNvPr>
          <p:cNvSpPr txBox="1">
            <a:spLocks/>
          </p:cNvSpPr>
          <p:nvPr/>
        </p:nvSpPr>
        <p:spPr>
          <a:xfrm>
            <a:off x="2319412" y="3215407"/>
            <a:ext cx="4916880" cy="1405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GB" sz="2200" b="1" dirty="0">
                <a:solidFill>
                  <a:srgbClr val="1E415A"/>
                </a:solidFill>
              </a:rPr>
              <a:t>October 2018: Second meeting </a:t>
            </a:r>
            <a:r>
              <a:rPr lang="en-GB" sz="1800" dirty="0">
                <a:solidFill>
                  <a:srgbClr val="1E415A"/>
                </a:solidFill>
              </a:rPr>
              <a:t>(Freetown)</a:t>
            </a:r>
          </a:p>
          <a:p>
            <a:pPr marL="0" indent="0">
              <a:spcBef>
                <a:spcPts val="0"/>
              </a:spcBef>
              <a:buClr>
                <a:srgbClr val="1E415A"/>
              </a:buClr>
              <a:buNone/>
            </a:pPr>
            <a:r>
              <a:rPr lang="en-GB" sz="2200" dirty="0"/>
              <a:t>Emerging findings from the research</a:t>
            </a:r>
          </a:p>
          <a:p>
            <a:pPr marL="0" indent="0">
              <a:spcBef>
                <a:spcPts val="0"/>
              </a:spcBef>
              <a:buClr>
                <a:srgbClr val="1E415A"/>
              </a:buClr>
              <a:buNone/>
            </a:pPr>
            <a:r>
              <a:rPr lang="en-GB" sz="2200" dirty="0"/>
              <a:t>Structure and content for the report</a:t>
            </a:r>
          </a:p>
          <a:p>
            <a:pPr marL="0" indent="0" algn="r">
              <a:buNone/>
            </a:pPr>
            <a:r>
              <a:rPr lang="en-GB" sz="1600" i="1" dirty="0">
                <a:solidFill>
                  <a:srgbClr val="0B699C"/>
                </a:solidFill>
              </a:rPr>
              <a:t>Broader mobilization on justice (16+ Forum)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xmlns="" id="{9E03C269-E9B0-4D1A-A395-5C77967377E4}"/>
              </a:ext>
            </a:extLst>
          </p:cNvPr>
          <p:cNvSpPr txBox="1">
            <a:spLocks/>
          </p:cNvSpPr>
          <p:nvPr/>
        </p:nvSpPr>
        <p:spPr>
          <a:xfrm>
            <a:off x="1187624" y="5013176"/>
            <a:ext cx="568863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GB" sz="2200" b="1" dirty="0">
                <a:solidFill>
                  <a:srgbClr val="1E415A"/>
                </a:solidFill>
              </a:rPr>
              <a:t>January 2019: Third meeting </a:t>
            </a:r>
            <a:r>
              <a:rPr lang="en-GB" sz="1800" dirty="0">
                <a:solidFill>
                  <a:srgbClr val="1E415A"/>
                </a:solidFill>
              </a:rPr>
              <a:t>(The Hague)</a:t>
            </a:r>
          </a:p>
          <a:p>
            <a:pPr marL="0" indent="0">
              <a:spcBef>
                <a:spcPts val="0"/>
              </a:spcBef>
              <a:buClr>
                <a:srgbClr val="1E415A"/>
              </a:buClr>
              <a:buNone/>
            </a:pPr>
            <a:r>
              <a:rPr lang="en-GB" sz="2200" dirty="0"/>
              <a:t>Full draft of report</a:t>
            </a:r>
          </a:p>
          <a:p>
            <a:pPr marL="0" indent="0">
              <a:spcBef>
                <a:spcPts val="0"/>
              </a:spcBef>
              <a:buClr>
                <a:srgbClr val="1E415A"/>
              </a:buClr>
              <a:buNone/>
            </a:pPr>
            <a:r>
              <a:rPr lang="en-GB" sz="2200" dirty="0"/>
              <a:t>Strengthening conclusion and recommendations</a:t>
            </a:r>
          </a:p>
          <a:p>
            <a:pPr marL="0" indent="0">
              <a:spcBef>
                <a:spcPts val="0"/>
              </a:spcBef>
              <a:buClr>
                <a:srgbClr val="1E415A"/>
              </a:buClr>
              <a:buNone/>
            </a:pPr>
            <a:r>
              <a:rPr lang="en-GB" sz="2200" dirty="0"/>
              <a:t>Planning launch and beyond</a:t>
            </a:r>
          </a:p>
          <a:p>
            <a:pPr marL="0" indent="0" algn="r">
              <a:buNone/>
            </a:pPr>
            <a:r>
              <a:rPr lang="en-GB" sz="1600" i="1" dirty="0">
                <a:solidFill>
                  <a:srgbClr val="0B699C"/>
                </a:solidFill>
              </a:rPr>
              <a:t>Mobilization of the Justice Leadership Group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1B922B52-8887-4AB5-82C1-1A25095D63AF}"/>
              </a:ext>
            </a:extLst>
          </p:cNvPr>
          <p:cNvCxnSpPr>
            <a:cxnSpLocks/>
          </p:cNvCxnSpPr>
          <p:nvPr/>
        </p:nvCxnSpPr>
        <p:spPr>
          <a:xfrm flipH="1">
            <a:off x="611560" y="1628800"/>
            <a:ext cx="575444" cy="0"/>
          </a:xfrm>
          <a:prstGeom prst="line">
            <a:avLst/>
          </a:prstGeom>
          <a:ln w="28575">
            <a:solidFill>
              <a:srgbClr val="1E415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13CB66F-3C90-4196-AB7A-C820BA2C0646}"/>
              </a:ext>
            </a:extLst>
          </p:cNvPr>
          <p:cNvCxnSpPr>
            <a:cxnSpLocks/>
          </p:cNvCxnSpPr>
          <p:nvPr/>
        </p:nvCxnSpPr>
        <p:spPr>
          <a:xfrm flipH="1">
            <a:off x="611560" y="5268116"/>
            <a:ext cx="575444" cy="0"/>
          </a:xfrm>
          <a:prstGeom prst="line">
            <a:avLst/>
          </a:prstGeom>
          <a:ln w="28575">
            <a:solidFill>
              <a:srgbClr val="1E415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3A406D1-D797-4C90-A0B2-78C2344AD502}"/>
              </a:ext>
            </a:extLst>
          </p:cNvPr>
          <p:cNvCxnSpPr>
            <a:cxnSpLocks/>
          </p:cNvCxnSpPr>
          <p:nvPr/>
        </p:nvCxnSpPr>
        <p:spPr>
          <a:xfrm flipH="1">
            <a:off x="611560" y="3429000"/>
            <a:ext cx="1707852" cy="0"/>
          </a:xfrm>
          <a:prstGeom prst="line">
            <a:avLst/>
          </a:prstGeom>
          <a:ln w="28575">
            <a:solidFill>
              <a:srgbClr val="1E415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281139F-5F9B-4937-B19C-7307CC75445E}"/>
              </a:ext>
            </a:extLst>
          </p:cNvPr>
          <p:cNvCxnSpPr>
            <a:cxnSpLocks/>
          </p:cNvCxnSpPr>
          <p:nvPr/>
        </p:nvCxnSpPr>
        <p:spPr>
          <a:xfrm>
            <a:off x="611560" y="1340768"/>
            <a:ext cx="0" cy="5517232"/>
          </a:xfrm>
          <a:prstGeom prst="line">
            <a:avLst/>
          </a:prstGeom>
          <a:ln w="57150">
            <a:solidFill>
              <a:srgbClr val="0B6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3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7" grpId="0" uiExpand="1" build="p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xmlns="" id="{765F2B67-0CAB-41D7-A06B-94D5A8203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412" y="376434"/>
            <a:ext cx="5502672" cy="1296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>
                <a:solidFill>
                  <a:srgbClr val="1E415A"/>
                </a:solidFill>
              </a:rPr>
              <a:t>Spring 2019: Report Launch</a:t>
            </a:r>
            <a:endParaRPr lang="en-GB" sz="2200" dirty="0">
              <a:solidFill>
                <a:srgbClr val="1E415A"/>
              </a:solidFill>
            </a:endParaRPr>
          </a:p>
          <a:p>
            <a:pPr marL="0" indent="0">
              <a:buNone/>
            </a:pPr>
            <a:r>
              <a:rPr lang="en-GB" sz="2200" dirty="0"/>
              <a:t>Call to action ahead of HLPFs in 2019</a:t>
            </a:r>
          </a:p>
          <a:p>
            <a:pPr marL="0" indent="0">
              <a:buNone/>
            </a:pPr>
            <a:r>
              <a:rPr lang="en-GB" sz="2200" dirty="0"/>
              <a:t>Final stages of securing commitments to act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xmlns="" id="{50D427CA-1E4F-49C4-AD6D-BE507AFDA169}"/>
              </a:ext>
            </a:extLst>
          </p:cNvPr>
          <p:cNvSpPr txBox="1">
            <a:spLocks/>
          </p:cNvSpPr>
          <p:nvPr/>
        </p:nvSpPr>
        <p:spPr>
          <a:xfrm>
            <a:off x="1187004" y="2276872"/>
            <a:ext cx="4609125" cy="1296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b="1" dirty="0">
                <a:solidFill>
                  <a:srgbClr val="1E415A"/>
                </a:solidFill>
              </a:rPr>
              <a:t>July 2019: HLPF 2019 </a:t>
            </a:r>
            <a:r>
              <a:rPr lang="en-GB" sz="1800" dirty="0">
                <a:solidFill>
                  <a:srgbClr val="1E415A"/>
                </a:solidFill>
              </a:rPr>
              <a:t>(ministerial)</a:t>
            </a:r>
          </a:p>
          <a:p>
            <a:pPr marL="0" indent="0">
              <a:buNone/>
            </a:pPr>
            <a:r>
              <a:rPr lang="en-GB" sz="2200" dirty="0"/>
              <a:t>Review of SDG10 and 16</a:t>
            </a:r>
          </a:p>
          <a:p>
            <a:pPr marL="0" indent="0">
              <a:buNone/>
            </a:pPr>
            <a:r>
              <a:rPr lang="en-GB" sz="2200" dirty="0"/>
              <a:t>Voluntary commitments on SDG16.3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xmlns="" id="{4D580DCE-91B0-4C38-9916-A98F71B491A6}"/>
              </a:ext>
            </a:extLst>
          </p:cNvPr>
          <p:cNvSpPr txBox="1">
            <a:spLocks/>
          </p:cNvSpPr>
          <p:nvPr/>
        </p:nvSpPr>
        <p:spPr>
          <a:xfrm>
            <a:off x="2319411" y="4221093"/>
            <a:ext cx="6213013" cy="1296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b="1" dirty="0">
                <a:solidFill>
                  <a:srgbClr val="1E415A"/>
                </a:solidFill>
              </a:rPr>
              <a:t>Sept 2019: HLPF 2019  </a:t>
            </a:r>
            <a:r>
              <a:rPr lang="en-GB" sz="1800" dirty="0">
                <a:solidFill>
                  <a:srgbClr val="1E415A"/>
                </a:solidFill>
              </a:rPr>
              <a:t>(heads of state/government)</a:t>
            </a:r>
          </a:p>
          <a:p>
            <a:pPr marL="0" indent="0">
              <a:buNone/>
            </a:pPr>
            <a:r>
              <a:rPr lang="en-GB" sz="2200" dirty="0"/>
              <a:t>Celebrate commitments on justice</a:t>
            </a:r>
          </a:p>
          <a:p>
            <a:pPr marL="0" indent="0">
              <a:buNone/>
            </a:pPr>
            <a:r>
              <a:rPr lang="en-GB" sz="2200" dirty="0"/>
              <a:t>Call to action: measurable change by 2023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71ECAA68-8143-43FF-AE6E-2179B317867E}"/>
              </a:ext>
            </a:extLst>
          </p:cNvPr>
          <p:cNvCxnSpPr>
            <a:cxnSpLocks/>
          </p:cNvCxnSpPr>
          <p:nvPr/>
        </p:nvCxnSpPr>
        <p:spPr>
          <a:xfrm flipH="1">
            <a:off x="611560" y="2492896"/>
            <a:ext cx="575444" cy="0"/>
          </a:xfrm>
          <a:prstGeom prst="line">
            <a:avLst/>
          </a:prstGeom>
          <a:ln w="28575">
            <a:solidFill>
              <a:srgbClr val="1E415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3708D128-8F9D-4909-86B2-92F49D61B57C}"/>
              </a:ext>
            </a:extLst>
          </p:cNvPr>
          <p:cNvCxnSpPr>
            <a:cxnSpLocks/>
          </p:cNvCxnSpPr>
          <p:nvPr/>
        </p:nvCxnSpPr>
        <p:spPr>
          <a:xfrm flipH="1">
            <a:off x="611560" y="4437112"/>
            <a:ext cx="1706400" cy="0"/>
          </a:xfrm>
          <a:prstGeom prst="line">
            <a:avLst/>
          </a:prstGeom>
          <a:ln w="28575">
            <a:solidFill>
              <a:srgbClr val="1E415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1DB8AEF-15F5-4801-82F7-CC84D03A2945}"/>
              </a:ext>
            </a:extLst>
          </p:cNvPr>
          <p:cNvCxnSpPr>
            <a:cxnSpLocks/>
          </p:cNvCxnSpPr>
          <p:nvPr/>
        </p:nvCxnSpPr>
        <p:spPr>
          <a:xfrm flipH="1">
            <a:off x="611560" y="620688"/>
            <a:ext cx="1707852" cy="0"/>
          </a:xfrm>
          <a:prstGeom prst="line">
            <a:avLst/>
          </a:prstGeom>
          <a:ln w="28575">
            <a:solidFill>
              <a:srgbClr val="1E415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6A6971B4-FC5A-499E-BE3E-262C42E1D328}"/>
              </a:ext>
            </a:extLst>
          </p:cNvPr>
          <p:cNvCxnSpPr>
            <a:cxnSpLocks/>
          </p:cNvCxnSpPr>
          <p:nvPr/>
        </p:nvCxnSpPr>
        <p:spPr>
          <a:xfrm>
            <a:off x="611560" y="0"/>
            <a:ext cx="0" cy="5800402"/>
          </a:xfrm>
          <a:prstGeom prst="line">
            <a:avLst/>
          </a:prstGeom>
          <a:ln w="57150">
            <a:solidFill>
              <a:srgbClr val="0B6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546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6" grpId="0" uiExpand="1" build="p"/>
      <p:bldP spid="1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B9D5E3D-EADA-4A22-B1CF-376121E3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1E415A"/>
                </a:solidFill>
              </a:rPr>
              <a:t>Building Momentum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931FDA7-0A68-471A-9845-F6D99C7185C5}"/>
              </a:ext>
            </a:extLst>
          </p:cNvPr>
          <p:cNvSpPr/>
          <p:nvPr/>
        </p:nvSpPr>
        <p:spPr>
          <a:xfrm>
            <a:off x="2423953" y="1523611"/>
            <a:ext cx="6262847" cy="121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200"/>
              </a:spcAft>
              <a:buClr>
                <a:srgbClr val="1E4164"/>
              </a:buClr>
            </a:pPr>
            <a:r>
              <a:rPr lang="en-GB" sz="2400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Rule of Law Exchange Annual Conference </a:t>
            </a:r>
            <a:br>
              <a:rPr lang="en-GB" sz="2400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Bingham Centre for the Rule of Law – </a:t>
            </a:r>
            <a:b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May 2018, London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62826B3-D49F-4681-9718-A752CF73E6B1}"/>
              </a:ext>
            </a:extLst>
          </p:cNvPr>
          <p:cNvSpPr/>
          <p:nvPr/>
        </p:nvSpPr>
        <p:spPr>
          <a:xfrm>
            <a:off x="2349392" y="3325965"/>
            <a:ext cx="6640951" cy="121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200"/>
              </a:spcAft>
              <a:buClr>
                <a:srgbClr val="1E4164"/>
              </a:buClr>
            </a:pPr>
            <a:r>
              <a:rPr lang="en-GB" sz="2400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UNDP Annual Rule of Law Meeting</a:t>
            </a:r>
            <a:br>
              <a:rPr lang="en-GB" sz="2400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United Nations Development Plan – </a:t>
            </a:r>
            <a:b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June 2018, New York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CF074E2-BDCA-470C-A97F-C971EC1B1164}"/>
              </a:ext>
            </a:extLst>
          </p:cNvPr>
          <p:cNvSpPr/>
          <p:nvPr/>
        </p:nvSpPr>
        <p:spPr>
          <a:xfrm>
            <a:off x="2195736" y="5085184"/>
            <a:ext cx="6948264" cy="160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200"/>
              </a:spcAft>
              <a:buClr>
                <a:srgbClr val="1E4164"/>
              </a:buClr>
            </a:pPr>
            <a:r>
              <a:rPr lang="en-GB" sz="2400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Level Political Forum on Sustainable Development </a:t>
            </a:r>
            <a:br>
              <a:rPr lang="en-GB" sz="2400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United Nations Economic and Social Council – </a:t>
            </a:r>
            <a:b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9-18 July 2018, New York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0F6635A-BC3E-41DE-93E5-981E23E3C3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61" y="1499323"/>
            <a:ext cx="1324991" cy="1224000"/>
          </a:xfrm>
          <a:prstGeom prst="rect">
            <a:avLst/>
          </a:prstGeom>
        </p:spPr>
      </p:pic>
      <p:pic>
        <p:nvPicPr>
          <p:cNvPr id="1026" name="Picture 2" descr="Image result for UNDP logo">
            <a:extLst>
              <a:ext uri="{FF2B5EF4-FFF2-40B4-BE49-F238E27FC236}">
                <a16:creationId xmlns:a16="http://schemas.microsoft.com/office/drawing/2014/main" xmlns="" id="{42FD373C-AA30-4E6D-8D5D-CAA8A3005C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8" t="10500" r="26734" b="24401"/>
          <a:stretch/>
        </p:blipFill>
        <p:spPr bwMode="auto">
          <a:xfrm>
            <a:off x="748469" y="3175997"/>
            <a:ext cx="780385" cy="15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united nations economic and social council logo">
            <a:extLst>
              <a:ext uri="{FF2B5EF4-FFF2-40B4-BE49-F238E27FC236}">
                <a16:creationId xmlns:a16="http://schemas.microsoft.com/office/drawing/2014/main" xmlns="" id="{180E4567-1294-4A4E-9E6C-ED317FA24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35" y="5166330"/>
            <a:ext cx="1065245" cy="13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38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931FDA7-0A68-471A-9845-F6D99C7185C5}"/>
              </a:ext>
            </a:extLst>
          </p:cNvPr>
          <p:cNvSpPr/>
          <p:nvPr/>
        </p:nvSpPr>
        <p:spPr>
          <a:xfrm>
            <a:off x="2885959" y="260648"/>
            <a:ext cx="5492978" cy="121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200"/>
              </a:spcAft>
              <a:buClr>
                <a:srgbClr val="1E4164"/>
              </a:buClr>
            </a:pPr>
            <a:r>
              <a:rPr lang="en-GB" sz="2400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Government Partnership Summit</a:t>
            </a:r>
            <a:r>
              <a:rPr lang="en-GB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Georgia will host as lead co-chair of the OGP – 17-19 July 2018, Tbilisi, Georgia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A817D14-B99E-476D-B920-F6DBFFC5E69C}"/>
              </a:ext>
            </a:extLst>
          </p:cNvPr>
          <p:cNvSpPr/>
          <p:nvPr/>
        </p:nvSpPr>
        <p:spPr>
          <a:xfrm>
            <a:off x="2921835" y="5819576"/>
            <a:ext cx="4836152" cy="849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200"/>
              </a:spcAft>
              <a:buClr>
                <a:srgbClr val="1E4164"/>
              </a:buClr>
            </a:pPr>
            <a:r>
              <a:rPr lang="en-GB" sz="2400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Innovating Justice Forum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HiiL</a:t>
            </a: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December 2018, UAE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CF7E086-466E-4F1D-B211-A43BC9F8854A}"/>
              </a:ext>
            </a:extLst>
          </p:cNvPr>
          <p:cNvSpPr/>
          <p:nvPr/>
        </p:nvSpPr>
        <p:spPr>
          <a:xfrm>
            <a:off x="2843809" y="3786870"/>
            <a:ext cx="6264696" cy="160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200"/>
              </a:spcAft>
              <a:buClr>
                <a:srgbClr val="1E4164"/>
              </a:buClr>
            </a:pPr>
            <a:r>
              <a:rPr lang="en-GB" sz="2400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International Conference on Access to Legal Aid in Criminal Justice Systems</a:t>
            </a:r>
            <a:r>
              <a:rPr lang="en-GB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Supported by International Legal Foundation, UNDP and UNODC – November 2018, Georgia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(TBC)</a:t>
            </a:r>
            <a:endParaRPr lang="en-GB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1FDBB51-FF0B-4F88-82F4-28D37A62640B}"/>
              </a:ext>
            </a:extLst>
          </p:cNvPr>
          <p:cNvSpPr/>
          <p:nvPr/>
        </p:nvSpPr>
        <p:spPr>
          <a:xfrm>
            <a:off x="2872197" y="1826173"/>
            <a:ext cx="5744950" cy="160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200"/>
              </a:spcAft>
              <a:buClr>
                <a:srgbClr val="1E4164"/>
              </a:buClr>
            </a:pPr>
            <a:r>
              <a:rPr lang="en-GB" sz="2400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10th Anniversary ‘Making the Law Work for Everyone’</a:t>
            </a:r>
            <a:r>
              <a:rPr lang="en-GB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b="1" dirty="0">
                <a:solidFill>
                  <a:srgbClr val="1E41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Society Justice Initiative – September 2018, New York</a:t>
            </a:r>
          </a:p>
        </p:txBody>
      </p:sp>
      <p:pic>
        <p:nvPicPr>
          <p:cNvPr id="2050" name="Picture 2" descr="Image result for OGP">
            <a:extLst>
              <a:ext uri="{FF2B5EF4-FFF2-40B4-BE49-F238E27FC236}">
                <a16:creationId xmlns:a16="http://schemas.microsoft.com/office/drawing/2014/main" xmlns="" id="{D0BC64DF-4A00-442B-9F3A-079FFD6A7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31" y="196295"/>
            <a:ext cx="1276416" cy="127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lated image">
            <a:extLst>
              <a:ext uri="{FF2B5EF4-FFF2-40B4-BE49-F238E27FC236}">
                <a16:creationId xmlns:a16="http://schemas.microsoft.com/office/drawing/2014/main" xmlns="" id="{F4A17CD8-1E52-4808-B443-CB4C4C4B3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8" y="2077640"/>
            <a:ext cx="2131029" cy="85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UNDP logo">
            <a:extLst>
              <a:ext uri="{FF2B5EF4-FFF2-40B4-BE49-F238E27FC236}">
                <a16:creationId xmlns:a16="http://schemas.microsoft.com/office/drawing/2014/main" xmlns="" id="{AC5CBF60-E7E5-4AD1-B366-59DCE994B1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8" t="10500" r="26734" b="24401"/>
          <a:stretch/>
        </p:blipFill>
        <p:spPr bwMode="auto">
          <a:xfrm>
            <a:off x="1691528" y="3820005"/>
            <a:ext cx="468219" cy="90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international legal foundation logo">
            <a:extLst>
              <a:ext uri="{FF2B5EF4-FFF2-40B4-BE49-F238E27FC236}">
                <a16:creationId xmlns:a16="http://schemas.microsoft.com/office/drawing/2014/main" xmlns="" id="{D7B11613-4F7C-409D-8155-1B8794FAE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08" y="3798809"/>
            <a:ext cx="1043232" cy="104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UNODC logo">
            <a:extLst>
              <a:ext uri="{FF2B5EF4-FFF2-40B4-BE49-F238E27FC236}">
                <a16:creationId xmlns:a16="http://schemas.microsoft.com/office/drawing/2014/main" xmlns="" id="{6425545A-21B3-475B-9193-828DE78E3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99" y="4952051"/>
            <a:ext cx="2216508" cy="49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Related image">
            <a:extLst>
              <a:ext uri="{FF2B5EF4-FFF2-40B4-BE49-F238E27FC236}">
                <a16:creationId xmlns:a16="http://schemas.microsoft.com/office/drawing/2014/main" xmlns="" id="{BD4FC45E-C231-4E76-BF6F-ABEC2F085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63" y="6025373"/>
            <a:ext cx="2039544" cy="50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7185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  <p:bldP spid="7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3A610BE-A361-40F1-B76C-B48520455FD5}"/>
              </a:ext>
            </a:extLst>
          </p:cNvPr>
          <p:cNvSpPr/>
          <p:nvPr/>
        </p:nvSpPr>
        <p:spPr>
          <a:xfrm>
            <a:off x="449932" y="2168196"/>
            <a:ext cx="2448000" cy="2988995"/>
          </a:xfrm>
          <a:prstGeom prst="rect">
            <a:avLst/>
          </a:prstGeom>
          <a:solidFill>
            <a:srgbClr val="1E415A"/>
          </a:solidFill>
          <a:ln>
            <a:solidFill>
              <a:srgbClr val="1E4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800"/>
              </a:spcAft>
              <a:buClr>
                <a:srgbClr val="1B4869"/>
              </a:buClr>
            </a:pPr>
            <a:r>
              <a:rPr lang="en-US" sz="2200" b="1" dirty="0">
                <a:solidFill>
                  <a:schemeClr val="bg1"/>
                </a:solidFill>
                <a:latin typeface="+mj-lt"/>
              </a:rPr>
              <a:t>Feed into the </a:t>
            </a:r>
            <a:br>
              <a:rPr lang="en-US" sz="2200" b="1" dirty="0">
                <a:solidFill>
                  <a:schemeClr val="bg1"/>
                </a:solidFill>
                <a:latin typeface="+mj-lt"/>
              </a:rPr>
            </a:br>
            <a:r>
              <a:rPr lang="en-US" sz="2200" b="1" dirty="0">
                <a:solidFill>
                  <a:schemeClr val="bg1"/>
                </a:solidFill>
                <a:latin typeface="+mj-lt"/>
              </a:rPr>
              <a:t>final report</a:t>
            </a:r>
            <a:endParaRPr lang="en-GB" sz="2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F4F30FF-642D-460B-BADB-2EBF461700D9}"/>
              </a:ext>
            </a:extLst>
          </p:cNvPr>
          <p:cNvSpPr/>
          <p:nvPr/>
        </p:nvSpPr>
        <p:spPr>
          <a:xfrm>
            <a:off x="3347864" y="2148477"/>
            <a:ext cx="2448000" cy="3008714"/>
          </a:xfrm>
          <a:prstGeom prst="rect">
            <a:avLst/>
          </a:prstGeom>
          <a:solidFill>
            <a:srgbClr val="1E415A"/>
          </a:solidFill>
          <a:ln>
            <a:solidFill>
              <a:srgbClr val="1E4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rtlCol="0" anchor="ctr"/>
          <a:lstStyle/>
          <a:p>
            <a:pPr lvl="0" algn="ctr">
              <a:spcAft>
                <a:spcPts val="800"/>
              </a:spcAft>
              <a:buClr>
                <a:srgbClr val="1B4869"/>
              </a:buClr>
            </a:pPr>
            <a:r>
              <a:rPr lang="en-US" sz="2200" b="1" dirty="0">
                <a:solidFill>
                  <a:schemeClr val="bg1"/>
                </a:solidFill>
                <a:latin typeface="+mj-lt"/>
              </a:rPr>
              <a:t>Offer opportunities for justice partners to lead/contribute</a:t>
            </a:r>
            <a:endParaRPr lang="en-GB" sz="2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BA449AA-9601-421B-9DEF-52650B37B918}"/>
              </a:ext>
            </a:extLst>
          </p:cNvPr>
          <p:cNvSpPr/>
          <p:nvPr/>
        </p:nvSpPr>
        <p:spPr>
          <a:xfrm>
            <a:off x="6245796" y="2148478"/>
            <a:ext cx="2448272" cy="3008714"/>
          </a:xfrm>
          <a:prstGeom prst="rect">
            <a:avLst/>
          </a:prstGeom>
          <a:solidFill>
            <a:srgbClr val="1E415A"/>
          </a:solidFill>
          <a:ln>
            <a:solidFill>
              <a:srgbClr val="1E4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en-GB" sz="2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Be configured according to need (some more formal than others)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5496118-2C3E-4424-BC4D-9DD84C9D8112}"/>
              </a:ext>
            </a:extLst>
          </p:cNvPr>
          <p:cNvSpPr/>
          <p:nvPr/>
        </p:nvSpPr>
        <p:spPr>
          <a:xfrm>
            <a:off x="449932" y="193495"/>
            <a:ext cx="7650460" cy="2304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GB" sz="2800" b="1" dirty="0">
                <a:solidFill>
                  <a:srgbClr val="1E415A"/>
                </a:solidFill>
              </a:rPr>
              <a:t>A series of workstreams will…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E10069C-9020-4E48-86A8-2ABEB0E9B216}"/>
              </a:ext>
            </a:extLst>
          </p:cNvPr>
          <p:cNvSpPr/>
          <p:nvPr/>
        </p:nvSpPr>
        <p:spPr>
          <a:xfrm>
            <a:off x="1403648" y="4725144"/>
            <a:ext cx="10314756" cy="2304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GB" sz="2800" b="1" dirty="0">
                <a:solidFill>
                  <a:srgbClr val="1E415A"/>
                </a:solidFill>
              </a:rPr>
              <a:t>(…other workstreams will be developed as needed)</a:t>
            </a:r>
          </a:p>
        </p:txBody>
      </p:sp>
    </p:spTree>
    <p:extLst>
      <p:ext uri="{BB962C8B-B14F-4D97-AF65-F5344CB8AC3E}">
        <p14:creationId xmlns:p14="http://schemas.microsoft.com/office/powerpoint/2010/main" val="190350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7" grpId="0" uiExpand="1" build="p" animBg="1"/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3A610BE-A361-40F1-B76C-B48520455FD5}"/>
              </a:ext>
            </a:extLst>
          </p:cNvPr>
          <p:cNvSpPr/>
          <p:nvPr/>
        </p:nvSpPr>
        <p:spPr>
          <a:xfrm>
            <a:off x="190872" y="151806"/>
            <a:ext cx="3600000" cy="1742764"/>
          </a:xfrm>
          <a:prstGeom prst="rect">
            <a:avLst/>
          </a:prstGeom>
          <a:noFill/>
          <a:ln>
            <a:solidFill>
              <a:srgbClr val="1E4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1200"/>
              </a:spcAft>
              <a:buClr>
                <a:srgbClr val="1E415A"/>
              </a:buClr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people need and want when they seek justice?</a:t>
            </a:r>
            <a:endParaRPr lang="en-GB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200"/>
              </a:spcAft>
              <a:buClr>
                <a:srgbClr val="1E415A"/>
              </a:buClr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kind of justice do they receive?</a:t>
            </a:r>
            <a:endParaRPr lang="en-GB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C42495D-2378-4CD7-BBD0-86605A06B4A6}"/>
              </a:ext>
            </a:extLst>
          </p:cNvPr>
          <p:cNvSpPr/>
          <p:nvPr/>
        </p:nvSpPr>
        <p:spPr>
          <a:xfrm>
            <a:off x="190872" y="1916832"/>
            <a:ext cx="254674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i="1" dirty="0">
                <a:solidFill>
                  <a:srgbClr val="0B699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justice gap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ABD6B95-5B9B-4873-917C-38D4E9561AF3}"/>
              </a:ext>
            </a:extLst>
          </p:cNvPr>
          <p:cNvSpPr/>
          <p:nvPr/>
        </p:nvSpPr>
        <p:spPr>
          <a:xfrm>
            <a:off x="719572" y="3368559"/>
            <a:ext cx="7704856" cy="2367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600" b="1" dirty="0">
                <a:solidFill>
                  <a:srgbClr val="1E41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group to: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Synthesize existing data to provide a new assessment of the size of the justice gap.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recommendations for future data needs for SDG16.3 and </a:t>
            </a:r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improve indicators</a:t>
            </a:r>
          </a:p>
        </p:txBody>
      </p:sp>
    </p:spTree>
    <p:extLst>
      <p:ext uri="{BB962C8B-B14F-4D97-AF65-F5344CB8AC3E}">
        <p14:creationId xmlns:p14="http://schemas.microsoft.com/office/powerpoint/2010/main" val="98530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AC5A07F-5D3C-44BD-9002-4D005CC8DBC4}"/>
              </a:ext>
            </a:extLst>
          </p:cNvPr>
          <p:cNvSpPr/>
          <p:nvPr/>
        </p:nvSpPr>
        <p:spPr>
          <a:xfrm>
            <a:off x="6417744" y="1916832"/>
            <a:ext cx="254674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i="1" dirty="0">
                <a:solidFill>
                  <a:srgbClr val="0B699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the case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CAE3ACDD-52BB-413E-9877-A3C203B99C45}"/>
              </a:ext>
            </a:extLst>
          </p:cNvPr>
          <p:cNvSpPr/>
          <p:nvPr/>
        </p:nvSpPr>
        <p:spPr>
          <a:xfrm>
            <a:off x="5364488" y="155912"/>
            <a:ext cx="3600000" cy="1742764"/>
          </a:xfrm>
          <a:prstGeom prst="rect">
            <a:avLst/>
          </a:prstGeom>
          <a:noFill/>
          <a:ln>
            <a:solidFill>
              <a:srgbClr val="1E4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  <a:buClr>
                <a:srgbClr val="1E415A"/>
              </a:buClr>
            </a:pPr>
            <a:r>
              <a:rPr lang="en-US" spc="-3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case for action and investment in equal access to justice for all?</a:t>
            </a:r>
            <a:endParaRPr lang="en-GB" spc="-3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Clr>
                <a:srgbClr val="1E415A"/>
              </a:buClr>
            </a:pPr>
            <a:r>
              <a:rPr lang="en-US" spc="-3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strategy is needed for financing equal access to justice for all?</a:t>
            </a:r>
            <a:endParaRPr lang="en-GB" spc="-3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13AC93C-F76C-40D7-9E0B-0D4EFCFA28AC}"/>
              </a:ext>
            </a:extLst>
          </p:cNvPr>
          <p:cNvSpPr/>
          <p:nvPr/>
        </p:nvSpPr>
        <p:spPr>
          <a:xfrm>
            <a:off x="395536" y="2708920"/>
            <a:ext cx="8424936" cy="3781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600" b="1" dirty="0">
                <a:solidFill>
                  <a:srgbClr val="1E41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for Investment working group</a:t>
            </a:r>
          </a:p>
          <a:p>
            <a:pPr marL="457200" indent="-457200">
              <a:lnSpc>
                <a:spcPct val="107000"/>
              </a:lnSpc>
              <a:spcAft>
                <a:spcPts val="12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Social, economic and environmental benefits of justice</a:t>
            </a:r>
          </a:p>
          <a:p>
            <a:pPr marL="457200" indent="-457200">
              <a:lnSpc>
                <a:spcPct val="107000"/>
              </a:lnSpc>
              <a:spcAft>
                <a:spcPts val="12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Costs of injustice: poverty, exclusion, corruption, violence, political instability, conflict</a:t>
            </a:r>
          </a:p>
          <a:p>
            <a:pPr marL="457200" indent="-457200">
              <a:lnSpc>
                <a:spcPct val="107000"/>
              </a:lnSpc>
              <a:spcAft>
                <a:spcPts val="12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Misallocated expenditure</a:t>
            </a:r>
          </a:p>
          <a:p>
            <a:pPr marL="457200" indent="-457200">
              <a:lnSpc>
                <a:spcPct val="107000"/>
              </a:lnSpc>
              <a:spcAft>
                <a:spcPts val="12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Financing needs for priority interventions</a:t>
            </a:r>
          </a:p>
          <a:p>
            <a:pPr marL="457200" indent="-457200">
              <a:lnSpc>
                <a:spcPct val="107000"/>
              </a:lnSpc>
              <a:spcAft>
                <a:spcPts val="12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Financing strategies</a:t>
            </a:r>
            <a:endParaRPr lang="en-GB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3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F4F30FF-642D-460B-BADB-2EBF461700D9}"/>
              </a:ext>
            </a:extLst>
          </p:cNvPr>
          <p:cNvSpPr/>
          <p:nvPr/>
        </p:nvSpPr>
        <p:spPr>
          <a:xfrm>
            <a:off x="179512" y="4738937"/>
            <a:ext cx="3600000" cy="2003140"/>
          </a:xfrm>
          <a:prstGeom prst="rect">
            <a:avLst/>
          </a:prstGeom>
          <a:noFill/>
          <a:ln>
            <a:solidFill>
              <a:srgbClr val="1E4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36000" rIns="90000" bIns="36000" rtlCol="0" anchor="ctr">
            <a:noAutofit/>
          </a:bodyPr>
          <a:lstStyle/>
          <a:p>
            <a:pPr>
              <a:spcAft>
                <a:spcPts val="1200"/>
              </a:spcAft>
              <a:buClr>
                <a:srgbClr val="1E415A"/>
              </a:buClr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strategies, tools and approaches will increase access to justice?</a:t>
            </a:r>
            <a:endParaRPr lang="en-GB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Clr>
                <a:srgbClr val="1E415A"/>
              </a:buClr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should those defending justice be supported and protected?</a:t>
            </a:r>
            <a:endParaRPr lang="en-GB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D0A346F-FF3D-41C1-B354-60FFC94859A0}"/>
              </a:ext>
            </a:extLst>
          </p:cNvPr>
          <p:cNvSpPr/>
          <p:nvPr/>
        </p:nvSpPr>
        <p:spPr>
          <a:xfrm>
            <a:off x="185068" y="4336448"/>
            <a:ext cx="253440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i="1" dirty="0">
                <a:solidFill>
                  <a:srgbClr val="0B699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works?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DE5DCB9-B56C-457E-8BB8-3791AC3705FC}"/>
              </a:ext>
            </a:extLst>
          </p:cNvPr>
          <p:cNvSpPr txBox="1"/>
          <p:nvPr/>
        </p:nvSpPr>
        <p:spPr>
          <a:xfrm>
            <a:off x="179512" y="217980"/>
            <a:ext cx="87794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1E415A"/>
                </a:solidFill>
              </a:rPr>
              <a:t>High-Level Group on Justice for Women</a:t>
            </a:r>
            <a:endParaRPr lang="en-GB" sz="2200" b="1" dirty="0">
              <a:solidFill>
                <a:srgbClr val="1E415A"/>
              </a:solidFill>
            </a:endParaRPr>
          </a:p>
          <a:p>
            <a:pPr marL="342900" indent="-342900"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Strategies and commitments for closing the justice gap for women and girls</a:t>
            </a:r>
            <a:endParaRPr lang="en-GB" sz="2000" b="1" dirty="0"/>
          </a:p>
          <a:p>
            <a:r>
              <a:rPr lang="en-US" sz="2200" b="1" dirty="0">
                <a:solidFill>
                  <a:srgbClr val="1E415A"/>
                </a:solidFill>
              </a:rPr>
              <a:t>Innovation </a:t>
            </a:r>
            <a:endParaRPr lang="en-GB" sz="2200" b="1" dirty="0">
              <a:solidFill>
                <a:srgbClr val="1E415A"/>
              </a:solidFill>
            </a:endParaRPr>
          </a:p>
          <a:p>
            <a:pPr marL="342900" indent="-342900"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Innovation products, processes and paradigms</a:t>
            </a:r>
            <a:endParaRPr lang="en-GB" sz="2000" dirty="0"/>
          </a:p>
          <a:p>
            <a:pPr marL="342900" indent="-342900"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Meeting the main categories of justice need</a:t>
            </a:r>
            <a:endParaRPr lang="en-GB" sz="2000" dirty="0"/>
          </a:p>
          <a:p>
            <a:pPr marL="342900" indent="-342900"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Innovative finance and financing innovation</a:t>
            </a:r>
            <a:endParaRPr lang="en-GB" sz="2000" dirty="0"/>
          </a:p>
          <a:p>
            <a:r>
              <a:rPr lang="en-US" sz="2200" b="1" dirty="0">
                <a:solidFill>
                  <a:srgbClr val="1E415A"/>
                </a:solidFill>
              </a:rPr>
              <a:t>Private Sector </a:t>
            </a:r>
            <a:endParaRPr lang="en-GB" sz="2200" b="1" dirty="0">
              <a:solidFill>
                <a:srgbClr val="1E415A"/>
              </a:solidFill>
            </a:endParaRPr>
          </a:p>
          <a:p>
            <a:pPr marL="342900" indent="-342900">
              <a:spcAft>
                <a:spcPts val="800"/>
              </a:spcAft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sz="2000" dirty="0"/>
              <a:t>Potential for group to be formed at Bingham Centre conference: </a:t>
            </a:r>
            <a:r>
              <a:rPr lang="en-GB" sz="2000" i="1" dirty="0"/>
              <a:t>The role of the private sector in fostering justice, peace and sustainable institutions</a:t>
            </a:r>
            <a:r>
              <a:rPr lang="en-GB" sz="2000" dirty="0"/>
              <a:t>. </a:t>
            </a:r>
          </a:p>
          <a:p>
            <a:r>
              <a:rPr lang="en-US" sz="2200" b="1" dirty="0">
                <a:solidFill>
                  <a:srgbClr val="1E415A"/>
                </a:solidFill>
              </a:rPr>
              <a:t>Transitional Justice</a:t>
            </a:r>
            <a:endParaRPr lang="en-GB" sz="2200" dirty="0">
              <a:solidFill>
                <a:srgbClr val="1E415A"/>
              </a:solidFill>
            </a:endParaRPr>
          </a:p>
          <a:p>
            <a:pPr marL="342900" indent="-342900">
              <a:buClr>
                <a:srgbClr val="1E415A"/>
              </a:buClr>
              <a:buFont typeface="Wingdings" panose="05000000000000000000" pitchFamily="2" charset="2"/>
              <a:buChar char="§"/>
            </a:pPr>
            <a:r>
              <a:rPr lang="en-GB" sz="2000" dirty="0"/>
              <a:t>Beginning discussions with partners on a group on transitional justice.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74003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</TotalTime>
  <Words>643</Words>
  <Application>Microsoft Macintosh PowerPoint</Application>
  <PresentationFormat>On-screen Show (4:3)</PresentationFormat>
  <Paragraphs>106</Paragraphs>
  <Slides>13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  <vt:variant>
        <vt:lpstr>Custom Shows</vt:lpstr>
      </vt:variant>
      <vt:variant>
        <vt:i4>3</vt:i4>
      </vt:variant>
    </vt:vector>
  </HeadingPairs>
  <TitlesOfParts>
    <vt:vector size="22" baseType="lpstr">
      <vt:lpstr>Arial</vt:lpstr>
      <vt:lpstr>Arial Narrow</vt:lpstr>
      <vt:lpstr>Calibri</vt:lpstr>
      <vt:lpstr>Times New Roman</vt:lpstr>
      <vt:lpstr>Wingdings</vt:lpstr>
      <vt:lpstr>Office Theme</vt:lpstr>
      <vt:lpstr>PowerPoint Presentation</vt:lpstr>
      <vt:lpstr>The Task Force</vt:lpstr>
      <vt:lpstr>PowerPoint Presentation</vt:lpstr>
      <vt:lpstr>Building Momentum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 Force members</vt:lpstr>
      <vt:lpstr>The big picture</vt:lpstr>
      <vt:lpstr>PowerPoint Presentation</vt:lpstr>
      <vt:lpstr>Maison de la Paix</vt:lpstr>
      <vt:lpstr>UN system</vt:lpstr>
      <vt:lpstr>USAID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</dc:creator>
  <cp:lastModifiedBy>Soomin Lee</cp:lastModifiedBy>
  <cp:revision>694</cp:revision>
  <cp:lastPrinted>2016-12-02T21:39:16Z</cp:lastPrinted>
  <dcterms:created xsi:type="dcterms:W3CDTF">2016-06-07T14:56:21Z</dcterms:created>
  <dcterms:modified xsi:type="dcterms:W3CDTF">2018-02-28T18:31:25Z</dcterms:modified>
</cp:coreProperties>
</file>